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01" r:id="rId1"/>
    <p:sldMasterId id="2147483937" r:id="rId2"/>
  </p:sldMasterIdLst>
  <p:sldIdLst>
    <p:sldId id="256" r:id="rId3"/>
    <p:sldId id="258" r:id="rId4"/>
    <p:sldId id="257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7" r:id="rId22"/>
    <p:sldId id="275" r:id="rId23"/>
    <p:sldId id="276" r:id="rId24"/>
    <p:sldId id="278" r:id="rId25"/>
    <p:sldId id="279" r:id="rId26"/>
    <p:sldId id="280" r:id="rId27"/>
    <p:sldId id="281" r:id="rId28"/>
    <p:sldId id="282" r:id="rId29"/>
  </p:sldIdLst>
  <p:sldSz cx="12192000" cy="6858000"/>
  <p:notesSz cx="6858000" cy="9144000"/>
  <p:defaultTextStyle>
    <a:defPPr>
      <a:defRPr lang="en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498"/>
    <p:restoredTop sz="94582"/>
  </p:normalViewPr>
  <p:slideViewPr>
    <p:cSldViewPr snapToGrid="0">
      <p:cViewPr varScale="1">
        <p:scale>
          <a:sx n="53" d="100"/>
          <a:sy n="53" d="100"/>
        </p:scale>
        <p:origin x="184" y="16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presProps" Target="presProps.xml"/><Relationship Id="rId8" Type="http://schemas.openxmlformats.org/officeDocument/2006/relationships/slide" Target="slides/slide6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BD01D-E853-1B1C-49D2-430BD0DB25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FF274-6BF2-4C71-AEEE-B3267B5C2A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577ED7-A505-7D4F-3A09-9D81B0B497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1EE12-F28E-4B03-A404-A8FCAE0F6316}" type="datetime1">
              <a:rPr lang="en-US" smtClean="0"/>
              <a:t>10/16/23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96CB47-2268-4667-16CC-1362A0E68F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FE5EE1-E7C6-2313-DE2D-C4D486505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46010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48AF47-74CC-B697-71E3-CB3C27507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7564D9-1890-DFE9-6420-786AC74478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C851C0-3602-279D-091E-B18313DCC5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B8189-0D9C-48A6-9FA3-862227B094CE}" type="datetime1">
              <a:rPr lang="en-US" smtClean="0"/>
              <a:t>10/16/23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E33CC0-7E8A-112A-C140-0709383AF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EF8A34-CF0A-2C9D-147E-8AE9309C8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8541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83966EF-E7DA-5FD4-08C3-F4E6C34EC4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630FA2-5B5B-C10B-609E-AE631EBC6F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993640-D095-9A87-756D-884E0D7463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DDCAE-6443-42C3-9C19-F95985500186}" type="datetime1">
              <a:rPr lang="en-US" smtClean="0"/>
              <a:t>10/16/23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192B7B-2CDA-A80E-EA9A-F165C01FE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E9C028-7551-770F-6E73-53B440DB7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35069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1EE12-F28E-4B03-A404-A8FCAE0F6316}" type="datetime1">
              <a:rPr lang="en-US" smtClean="0"/>
              <a:t>10/16/23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13464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2799E-EB8E-4038-8063-81BB57C732D4}" type="datetime1">
              <a:rPr lang="en-US" smtClean="0"/>
              <a:t>10/16/23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8439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A73C3-B243-44D3-809D-EF8FDFBD85D4}" type="datetime1">
              <a:rPr lang="en-US" smtClean="0"/>
              <a:t>10/16/23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4429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6D3E3-28E2-4380-A113-67698215C5F8}" type="datetime1">
              <a:rPr lang="en-US" smtClean="0"/>
              <a:t>10/16/23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7335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10/16/23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7840740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35E0C-D585-492F-8146-7493F4086301}" type="datetime1">
              <a:rPr lang="en-US" smtClean="0"/>
              <a:t>10/16/23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65925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48390-48B5-49AB-B019-A7C8FB8C31F6}" type="datetime1">
              <a:rPr lang="en-US" smtClean="0"/>
              <a:t>10/16/23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4469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E767E-8A14-4E70-91B9-2101CBC4D7BD}" type="datetime1">
              <a:rPr lang="en-US" smtClean="0"/>
              <a:t>10/16/23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33305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0D87C-23C5-F24D-C590-2DF2403BB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478D1B-FD7A-78B6-22C3-6FCD0E0D9E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DD704F-B2F5-51CB-C9B4-BC3ADBCC1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2799E-EB8E-4038-8063-81BB57C732D4}" type="datetime1">
              <a:rPr lang="en-US" smtClean="0"/>
              <a:t>10/16/23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F65186-EFFC-ED9A-71EB-F04235CC7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48440A-4FF6-C869-CC84-65671BD18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83376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10/16/23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3980921"/>
      </p:ext>
    </p:extLst>
  </p:cSld>
  <p:clrMapOvr>
    <a:masterClrMapping/>
  </p:clrMapOvr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B8189-0D9C-48A6-9FA3-862227B094CE}" type="datetime1">
              <a:rPr lang="en-US" smtClean="0"/>
              <a:t>10/16/23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79209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DDCAE-6443-42C3-9C19-F95985500186}" type="datetime1">
              <a:rPr lang="en-US" smtClean="0"/>
              <a:t>10/16/23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7562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B2D14D-BDE7-DC66-01FA-0F3F72E2D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FED5E3-2F72-08AF-9579-34759C400C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8765BE-AF19-4803-E15E-2B5A61FDC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A73C3-B243-44D3-809D-EF8FDFBD85D4}" type="datetime1">
              <a:rPr lang="en-US" smtClean="0"/>
              <a:t>10/16/23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60F955-8D50-872A-4FB2-C641394F8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B173D1-7A52-E5A4-C01C-9369B75CF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1239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E8534-6A5D-F70A-1D1A-A9E64F9AD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E23A3F-5EE3-362B-9B1E-DD7A77FE2F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054AD7-E629-2A61-EE05-5717E1F1C3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96EBC0-2445-A531-8DC7-F5A0C9EC85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6D3E3-28E2-4380-A113-67698215C5F8}" type="datetime1">
              <a:rPr lang="en-US" smtClean="0"/>
              <a:t>10/16/23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BEA76C-6CF4-8BA7-D6D7-97247BECA2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A62E73-D2F9-600F-777C-C7F721129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543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F8B29-B359-ED19-AFA2-8080756C2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D63945-07DC-A071-5125-B404D6A4D8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8501CB-05BE-F597-444E-9D1A312538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CE2438-088C-4216-3DD6-D36DF9764E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A572B0A-128E-CABF-CE57-6F6F1F6073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9AD85BC-C5B4-C99B-B3C6-ADC082012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10/16/23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88A1869-0D89-1710-DF43-1A3AF0DB1D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24653E-E2CD-D691-4D2D-7EE894377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94155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31754-ACA3-8689-788E-CBF9CF4F6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7148E9-D03D-103E-0310-A80F5030B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35E0C-D585-492F-8146-7493F4086301}" type="datetime1">
              <a:rPr lang="en-US" smtClean="0"/>
              <a:t>10/16/23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E5DAB3-4BE8-1294-9F93-2FA21D3B6D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861DF7-5264-7A82-F2B9-AF758E6D2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0794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6074F6-9E61-CBE9-1DEF-408D98CA14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48390-48B5-49AB-B019-A7C8FB8C31F6}" type="datetime1">
              <a:rPr lang="en-US" smtClean="0"/>
              <a:t>10/16/23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2B6DE02-3091-2924-D7D6-F46C0C4C0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771900-248D-B487-2DD2-54C01C6A4D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9268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DF62A-EE49-C0AF-5C42-EB0F31D3D8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7CA2D4-C7BD-492F-5A01-D831D2231A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FC5D88-EE97-FD78-8E88-254BAD5C7E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4B15B2-10A4-8488-E6B2-222298984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E767E-8A14-4E70-91B9-2101CBC4D7BD}" type="datetime1">
              <a:rPr lang="en-US" smtClean="0"/>
              <a:t>10/16/23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EEF433-1A7E-0C69-059D-A9A29F2A3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4852AB-707D-AB50-62A1-A9C07B045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378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9732B-7A30-719E-CD4F-AF6FB22471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6B2EBF-B7D0-ABF4-9C8A-5243B7492B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9732D3-F240-1BED-2055-B450E0DE43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E582C7-56A3-9BC8-0122-D5DA9751C9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10/16/23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2533DF-6900-C774-DDF8-E713E257D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EFF524-5068-E5F3-84F2-68C104ABA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9423253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D40577-9190-D121-4826-E50621AC2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64DF2A-1001-52CE-477D-4606C230FC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ACDFC7-3C32-2B4B-22D3-2BE2712E4B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89806E-8E94-473C-AEE7-BE6F15F85533}" type="datetime1">
              <a:rPr lang="en-US" smtClean="0"/>
              <a:t>10/16/23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3E4548-7740-B15C-5723-D574C76272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CA2722-972B-AFEB-C1A0-5C8C0250B8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226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2" r:id="rId1"/>
    <p:sldLayoutId id="2147483903" r:id="rId2"/>
    <p:sldLayoutId id="2147483904" r:id="rId3"/>
    <p:sldLayoutId id="2147483905" r:id="rId4"/>
    <p:sldLayoutId id="2147483906" r:id="rId5"/>
    <p:sldLayoutId id="2147483907" r:id="rId6"/>
    <p:sldLayoutId id="2147483908" r:id="rId7"/>
    <p:sldLayoutId id="2147483909" r:id="rId8"/>
    <p:sldLayoutId id="2147483910" r:id="rId9"/>
    <p:sldLayoutId id="2147483911" r:id="rId10"/>
    <p:sldLayoutId id="2147483912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89806E-8E94-473C-AEE7-BE6F15F85533}" type="datetime1">
              <a:rPr lang="en-US" smtClean="0"/>
              <a:t>10/16/23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3821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8" r:id="rId1"/>
    <p:sldLayoutId id="2147483939" r:id="rId2"/>
    <p:sldLayoutId id="2147483940" r:id="rId3"/>
    <p:sldLayoutId id="2147483941" r:id="rId4"/>
    <p:sldLayoutId id="2147483942" r:id="rId5"/>
    <p:sldLayoutId id="2147483943" r:id="rId6"/>
    <p:sldLayoutId id="2147483944" r:id="rId7"/>
    <p:sldLayoutId id="2147483945" r:id="rId8"/>
    <p:sldLayoutId id="2147483946" r:id="rId9"/>
    <p:sldLayoutId id="2147483947" r:id="rId10"/>
    <p:sldLayoutId id="2147483948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649DEC-91EE-9E8A-73C4-7FEACC8F0A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47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507E1A-3EA2-9020-D849-69537DB37F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PL" sz="5200" b="1" dirty="0">
                <a:solidFill>
                  <a:srgbClr val="FFFFFF"/>
                </a:solidFill>
              </a:rPr>
              <a:t>Articles reviews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5F4DAD-B444-F2F6-6FAC-E26C0CF55F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endParaRPr lang="en-PL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241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8D552-E744-3BD7-E595-14B0C4338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GB" b="1" dirty="0"/>
              <a:t>Spotting Football Events Using Two-Stream Convolutional Neural Network and Dilated Recurrent Neural Network </a:t>
            </a:r>
            <a:br>
              <a:rPr lang="en-GB" b="1" dirty="0"/>
            </a:br>
            <a:endParaRPr lang="en-PL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2F6A5-5F57-509E-EBB1-7EAB01C200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endParaRPr lang="en-PL" b="1" dirty="0"/>
          </a:p>
          <a:p>
            <a:pPr marL="0" indent="0" algn="just">
              <a:buNone/>
            </a:pPr>
            <a:r>
              <a:rPr lang="en-PL" b="1" dirty="0"/>
              <a:t>Goal:</a:t>
            </a:r>
          </a:p>
          <a:p>
            <a:pPr algn="just">
              <a:buFont typeface="Wingdings" pitchFamily="2" charset="2"/>
              <a:buChar char="§"/>
            </a:pPr>
            <a:r>
              <a:rPr lang="pl-PL" dirty="0" err="1"/>
              <a:t>Spotting</a:t>
            </a:r>
            <a:r>
              <a:rPr lang="pl-PL" dirty="0"/>
              <a:t> football </a:t>
            </a:r>
            <a:r>
              <a:rPr lang="pl-PL" dirty="0" err="1"/>
              <a:t>events</a:t>
            </a:r>
            <a:r>
              <a:rPr lang="pl-PL" dirty="0"/>
              <a:t> in </a:t>
            </a:r>
            <a:r>
              <a:rPr lang="pl-PL" dirty="0" err="1"/>
              <a:t>long</a:t>
            </a:r>
            <a:r>
              <a:rPr lang="pl-PL" dirty="0"/>
              <a:t> </a:t>
            </a:r>
            <a:r>
              <a:rPr lang="pl-PL" dirty="0" err="1"/>
              <a:t>videos</a:t>
            </a:r>
            <a:r>
              <a:rPr lang="pl-PL" dirty="0"/>
              <a:t>, </a:t>
            </a:r>
            <a:r>
              <a:rPr lang="pl-PL" dirty="0" err="1"/>
              <a:t>which</a:t>
            </a:r>
            <a:r>
              <a:rPr lang="pl-PL" dirty="0"/>
              <a:t> </a:t>
            </a:r>
            <a:r>
              <a:rPr lang="pl-PL" dirty="0" err="1"/>
              <a:t>models</a:t>
            </a:r>
            <a:r>
              <a:rPr lang="pl-PL" dirty="0"/>
              <a:t> the </a:t>
            </a:r>
            <a:r>
              <a:rPr lang="pl-PL" dirty="0" err="1"/>
              <a:t>long-range</a:t>
            </a:r>
            <a:r>
              <a:rPr lang="pl-PL" dirty="0"/>
              <a:t> and </a:t>
            </a:r>
            <a:r>
              <a:rPr lang="pl-PL" dirty="0" err="1"/>
              <a:t>mid-range</a:t>
            </a:r>
            <a:r>
              <a:rPr lang="pl-PL" dirty="0"/>
              <a:t> </a:t>
            </a:r>
            <a:r>
              <a:rPr lang="pl-PL" dirty="0" err="1"/>
              <a:t>correlations</a:t>
            </a:r>
            <a:r>
              <a:rPr lang="pl-PL" dirty="0"/>
              <a:t> </a:t>
            </a:r>
            <a:r>
              <a:rPr lang="pl-PL" dirty="0" err="1"/>
              <a:t>between</a:t>
            </a:r>
            <a:r>
              <a:rPr lang="pl-PL" dirty="0"/>
              <a:t> </a:t>
            </a:r>
            <a:r>
              <a:rPr lang="pl-PL" dirty="0" err="1"/>
              <a:t>frames</a:t>
            </a:r>
            <a:r>
              <a:rPr lang="pl-PL" dirty="0"/>
              <a:t> in </a:t>
            </a:r>
            <a:r>
              <a:rPr lang="pl-PL" dirty="0" err="1"/>
              <a:t>addition</a:t>
            </a:r>
            <a:r>
              <a:rPr lang="pl-PL" dirty="0"/>
              <a:t> to the </a:t>
            </a:r>
            <a:r>
              <a:rPr lang="pl-PL" dirty="0" err="1"/>
              <a:t>local</a:t>
            </a:r>
            <a:r>
              <a:rPr lang="pl-PL" dirty="0"/>
              <a:t> </a:t>
            </a:r>
            <a:r>
              <a:rPr lang="pl-PL" dirty="0" err="1"/>
              <a:t>spatiotemporal</a:t>
            </a:r>
            <a:r>
              <a:rPr lang="pl-PL" dirty="0"/>
              <a:t> </a:t>
            </a:r>
            <a:r>
              <a:rPr lang="pl-PL" dirty="0" err="1"/>
              <a:t>features</a:t>
            </a:r>
            <a:r>
              <a:rPr lang="pl-PL" dirty="0"/>
              <a:t> in the </a:t>
            </a:r>
            <a:r>
              <a:rPr lang="pl-PL" dirty="0" err="1"/>
              <a:t>neighborhood</a:t>
            </a:r>
            <a:r>
              <a:rPr lang="pl-PL" dirty="0"/>
              <a:t> of </a:t>
            </a:r>
            <a:r>
              <a:rPr lang="pl-PL" dirty="0" err="1"/>
              <a:t>each</a:t>
            </a:r>
            <a:r>
              <a:rPr lang="pl-PL" dirty="0"/>
              <a:t> </a:t>
            </a:r>
            <a:r>
              <a:rPr lang="pl-PL" dirty="0" err="1"/>
              <a:t>frame</a:t>
            </a:r>
            <a:r>
              <a:rPr lang="pl-PL" dirty="0"/>
              <a:t>.</a:t>
            </a:r>
            <a:endParaRPr lang="pl-PL" b="1" dirty="0"/>
          </a:p>
          <a:p>
            <a:pPr marL="0" indent="0" algn="just">
              <a:buNone/>
            </a:pPr>
            <a:r>
              <a:rPr lang="pl-PL" b="1" dirty="0"/>
              <a:t>Data:</a:t>
            </a:r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Data contains 500 matches with a total number of 6,637 annotated events-videos.</a:t>
            </a:r>
            <a:endParaRPr lang="en-PL" dirty="0"/>
          </a:p>
        </p:txBody>
      </p:sp>
    </p:spTree>
    <p:extLst>
      <p:ext uri="{BB962C8B-B14F-4D97-AF65-F5344CB8AC3E}">
        <p14:creationId xmlns:p14="http://schemas.microsoft.com/office/powerpoint/2010/main" val="3935652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8D552-E744-3BD7-E595-14B0C4338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Architecture</a:t>
            </a:r>
            <a:endParaRPr lang="en-PL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2F6A5-5F57-509E-EBB1-7EAB01C200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1846890"/>
            <a:ext cx="5181600" cy="4351338"/>
          </a:xfrm>
        </p:spPr>
        <p:txBody>
          <a:bodyPr/>
          <a:lstStyle/>
          <a:p>
            <a:pPr algn="just">
              <a:buFont typeface="Wingdings" pitchFamily="2" charset="2"/>
              <a:buChar char="§"/>
            </a:pPr>
            <a:r>
              <a:rPr lang="en-PL" dirty="0"/>
              <a:t>Two stream CNN ResNet50 as a backbone.</a:t>
            </a:r>
          </a:p>
          <a:p>
            <a:pPr algn="just">
              <a:buFont typeface="Wingdings" pitchFamily="2" charset="2"/>
              <a:buChar char="§"/>
            </a:pPr>
            <a:endParaRPr lang="en-PL" dirty="0"/>
          </a:p>
          <a:p>
            <a:pPr algn="just">
              <a:buFont typeface="Wingdings" pitchFamily="2" charset="2"/>
              <a:buChar char="§"/>
            </a:pPr>
            <a:r>
              <a:rPr lang="en-PL" dirty="0"/>
              <a:t>DialatedRNN with LSTM units.</a:t>
            </a:r>
          </a:p>
          <a:p>
            <a:pPr algn="just">
              <a:buFont typeface="Wingdings" pitchFamily="2" charset="2"/>
              <a:buChar char="§"/>
            </a:pPr>
            <a:endParaRPr lang="en-PL" dirty="0"/>
          </a:p>
          <a:p>
            <a:pPr algn="just">
              <a:buFont typeface="Wingdings" pitchFamily="2" charset="2"/>
              <a:buChar char="§"/>
            </a:pPr>
            <a:r>
              <a:rPr lang="en-PL" dirty="0"/>
              <a:t>Three different algorithms for event spotting</a:t>
            </a:r>
          </a:p>
          <a:p>
            <a:pPr algn="just">
              <a:buFont typeface="Wingdings" pitchFamily="2" charset="2"/>
              <a:buChar char="§"/>
            </a:pPr>
            <a:endParaRPr lang="en-PL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4C2703-35C3-5BF6-B92E-D6577FB7DE0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3042147"/>
            <a:ext cx="5181600" cy="1918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0242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8D552-E744-3BD7-E595-14B0C4338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Results</a:t>
            </a:r>
            <a:endParaRPr lang="en-PL" b="1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D614F69-A130-C8BA-BE99-67C994E435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8844" y="2034508"/>
            <a:ext cx="5331839" cy="309378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63A13E0-0F6E-57DC-F701-7E7B87E4F2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102954"/>
            <a:ext cx="5331838" cy="2956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8694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8D552-E744-3BD7-E595-14B0C4338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Improvements</a:t>
            </a:r>
            <a:endParaRPr lang="en-PL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2F6A5-5F57-509E-EBB1-7EAB01C200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Font typeface="Wingdings" pitchFamily="2" charset="2"/>
              <a:buChar char="§"/>
            </a:pPr>
            <a:endParaRPr lang="en-GB" dirty="0"/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Maybe better way to provide spatial information. They are based on the videos I assume that this model doesn’t learn much about interactions between players in specific event which might be also crucial factor.</a:t>
            </a:r>
          </a:p>
        </p:txBody>
      </p:sp>
    </p:spTree>
    <p:extLst>
      <p:ext uri="{BB962C8B-B14F-4D97-AF65-F5344CB8AC3E}">
        <p14:creationId xmlns:p14="http://schemas.microsoft.com/office/powerpoint/2010/main" val="42614952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8D552-E744-3BD7-E595-14B0C4338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GB" b="1" dirty="0"/>
              <a:t>Making Offensive Play Predictable - Using a Graph Convolutional Network to Understand Defensive Performance in Soccer</a:t>
            </a:r>
            <a:endParaRPr lang="en-PL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2F6A5-5F57-509E-EBB1-7EAB01C200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63825"/>
            <a:ext cx="10515600" cy="4351338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PL" b="1" dirty="0"/>
              <a:t>Goal:</a:t>
            </a:r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Model defensive behaviour and its effect on attacking behaviour. So it will be possible to evaluate defensive performance.</a:t>
            </a:r>
          </a:p>
          <a:p>
            <a:pPr marL="0" indent="0" algn="just">
              <a:buNone/>
            </a:pPr>
            <a:r>
              <a:rPr lang="en-GB" b="1" dirty="0"/>
              <a:t>Data:</a:t>
            </a:r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Positional data from wide range of games from top 5 </a:t>
            </a:r>
            <a:r>
              <a:rPr lang="en-GB" dirty="0" err="1"/>
              <a:t>europe</a:t>
            </a:r>
            <a:r>
              <a:rPr lang="en-GB" dirty="0"/>
              <a:t> leagues. </a:t>
            </a:r>
            <a:endParaRPr lang="en-PL" dirty="0"/>
          </a:p>
        </p:txBody>
      </p:sp>
    </p:spTree>
    <p:extLst>
      <p:ext uri="{BB962C8B-B14F-4D97-AF65-F5344CB8AC3E}">
        <p14:creationId xmlns:p14="http://schemas.microsoft.com/office/powerpoint/2010/main" val="40006421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8D552-E744-3BD7-E595-14B0C4338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Methodology</a:t>
            </a:r>
            <a:endParaRPr lang="en-PL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2F6A5-5F57-509E-EBB1-7EAB01C200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1846890"/>
            <a:ext cx="5181600" cy="4351338"/>
          </a:xfrm>
        </p:spPr>
        <p:txBody>
          <a:bodyPr>
            <a:normAutofit fontScale="92500" lnSpcReduction="10000"/>
          </a:bodyPr>
          <a:lstStyle/>
          <a:p>
            <a:pPr marL="0" indent="0" algn="just">
              <a:buNone/>
            </a:pPr>
            <a:r>
              <a:rPr lang="en-PL" b="1" dirty="0"/>
              <a:t>Train 6 models using GNNs:</a:t>
            </a:r>
          </a:p>
          <a:p>
            <a:pPr algn="just">
              <a:buFont typeface="Wingdings" pitchFamily="2" charset="2"/>
              <a:buChar char="§"/>
            </a:pPr>
            <a:r>
              <a:rPr lang="en-GB" dirty="0" err="1"/>
              <a:t>XReceiver</a:t>
            </a:r>
            <a:r>
              <a:rPr lang="en-GB" dirty="0"/>
              <a:t>: Probability for every player to become the pass receiver</a:t>
            </a:r>
            <a:endParaRPr lang="en-PL" dirty="0"/>
          </a:p>
          <a:p>
            <a:pPr algn="just">
              <a:buFont typeface="Wingdings" pitchFamily="2" charset="2"/>
              <a:buChar char="§"/>
            </a:pPr>
            <a:r>
              <a:rPr lang="en-GB" dirty="0" err="1"/>
              <a:t>xThreats</a:t>
            </a:r>
            <a:r>
              <a:rPr lang="en-GB" dirty="0"/>
              <a:t>: probability of a shot occurring within next 10 seconds if a pass was played to attacker.</a:t>
            </a:r>
            <a:endParaRPr lang="en-PL" dirty="0"/>
          </a:p>
          <a:p>
            <a:pPr algn="just">
              <a:buFont typeface="Wingdings" pitchFamily="2" charset="2"/>
              <a:buChar char="§"/>
            </a:pPr>
            <a:r>
              <a:rPr lang="en-GB" dirty="0" err="1"/>
              <a:t>xPass</a:t>
            </a:r>
            <a:r>
              <a:rPr lang="en-GB" dirty="0"/>
              <a:t>: Predicts how likely a pass would be completed to each attacker off the ball at any moment within a player possession.</a:t>
            </a:r>
            <a:endParaRPr lang="en-PL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C2CC342-6A5A-9D1B-FD4C-78459E6994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660400"/>
            <a:ext cx="5181600" cy="5516563"/>
          </a:xfrm>
        </p:spPr>
        <p:txBody>
          <a:bodyPr>
            <a:normAutofit fontScale="92500" lnSpcReduction="10000"/>
          </a:bodyPr>
          <a:lstStyle/>
          <a:p>
            <a:endParaRPr lang="en-PL" dirty="0"/>
          </a:p>
          <a:p>
            <a:pPr>
              <a:buFont typeface="Wingdings" pitchFamily="2" charset="2"/>
              <a:buChar char="§"/>
            </a:pPr>
            <a:r>
              <a:rPr lang="en-GB" dirty="0"/>
              <a:t>Player Availability: Using the outputs from </a:t>
            </a:r>
            <a:r>
              <a:rPr lang="en-GB" dirty="0" err="1"/>
              <a:t>xReceiver</a:t>
            </a:r>
            <a:r>
              <a:rPr lang="en-GB" dirty="0"/>
              <a:t> and </a:t>
            </a:r>
            <a:r>
              <a:rPr lang="en-GB" dirty="0" err="1"/>
              <a:t>xPass</a:t>
            </a:r>
            <a:r>
              <a:rPr lang="en-GB" dirty="0"/>
              <a:t> we infer how available every attacker is off the ball at each frame.</a:t>
            </a:r>
          </a:p>
          <a:p>
            <a:pPr>
              <a:buFont typeface="Wingdings" pitchFamily="2" charset="2"/>
              <a:buChar char="§"/>
            </a:pPr>
            <a:r>
              <a:rPr lang="en-GB" dirty="0"/>
              <a:t>Defensive Impact: We are able to detect high level defensive concepts such as ball and man orientated defending, defensive position play and off ball runs.</a:t>
            </a:r>
          </a:p>
          <a:p>
            <a:pPr>
              <a:buFont typeface="Wingdings" pitchFamily="2" charset="2"/>
              <a:buChar char="§"/>
            </a:pPr>
            <a:r>
              <a:rPr lang="en-GB" dirty="0"/>
              <a:t>Disruption Maps: Global visual representations of defending teams’ ability to disrupt the oppositions attacking strategy.</a:t>
            </a:r>
          </a:p>
          <a:p>
            <a:pPr marL="0" indent="0">
              <a:buNone/>
            </a:pPr>
            <a:endParaRPr lang="en-PL" dirty="0"/>
          </a:p>
        </p:txBody>
      </p:sp>
    </p:spTree>
    <p:extLst>
      <p:ext uri="{BB962C8B-B14F-4D97-AF65-F5344CB8AC3E}">
        <p14:creationId xmlns:p14="http://schemas.microsoft.com/office/powerpoint/2010/main" val="22888731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8D552-E744-3BD7-E595-14B0C4338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Results</a:t>
            </a:r>
            <a:endParaRPr lang="en-PL" b="1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2B63A6-A22B-6ABA-8F02-33F04E7D44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2576"/>
            <a:ext cx="4267200" cy="4441824"/>
          </a:xfrm>
        </p:spPr>
        <p:txBody>
          <a:bodyPr>
            <a:normAutofit lnSpcReduction="10000"/>
          </a:bodyPr>
          <a:lstStyle/>
          <a:p>
            <a:r>
              <a:rPr lang="en-GB" dirty="0" err="1"/>
              <a:t>xThreat</a:t>
            </a:r>
            <a:r>
              <a:rPr lang="en-GB" dirty="0"/>
              <a:t> and </a:t>
            </a:r>
            <a:r>
              <a:rPr lang="en-GB" dirty="0" err="1"/>
              <a:t>xPass</a:t>
            </a:r>
            <a:r>
              <a:rPr lang="en-GB" dirty="0"/>
              <a:t> models allows to value not just what did happen but what could have happened or more accurately what was prevented.</a:t>
            </a:r>
          </a:p>
          <a:p>
            <a:r>
              <a:rPr lang="en-GB" dirty="0"/>
              <a:t>Disruption Maps is a weighted 2d distribution that shows where a team, positively or negatively, disrupted the oppositions off ball options.</a:t>
            </a:r>
          </a:p>
          <a:p>
            <a:endParaRPr lang="en-P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93DFC8-5331-CF57-5819-0180F6CA69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8000" y="1304544"/>
            <a:ext cx="6248400" cy="4248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5835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8D552-E744-3BD7-E595-14B0C4338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Improvements</a:t>
            </a:r>
            <a:endParaRPr lang="en-PL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2F6A5-5F57-509E-EBB1-7EAB01C200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Font typeface="Wingdings" pitchFamily="2" charset="2"/>
              <a:buChar char="§"/>
            </a:pPr>
            <a:r>
              <a:rPr lang="en-GB" dirty="0"/>
              <a:t>Identify different defensive styles (man and ball orientated defending) and off ball runs by active learning approach where labels are generated, trained against and then assessed.</a:t>
            </a:r>
          </a:p>
        </p:txBody>
      </p:sp>
    </p:spTree>
    <p:extLst>
      <p:ext uri="{BB962C8B-B14F-4D97-AF65-F5344CB8AC3E}">
        <p14:creationId xmlns:p14="http://schemas.microsoft.com/office/powerpoint/2010/main" val="29731279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8D552-E744-3BD7-E595-14B0C4338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</p:spPr>
        <p:txBody>
          <a:bodyPr>
            <a:normAutofit/>
          </a:bodyPr>
          <a:lstStyle/>
          <a:p>
            <a:r>
              <a:rPr lang="en-GB" b="1" dirty="0"/>
              <a:t>Event Detection in Football using Graph Convolutional Networks</a:t>
            </a:r>
            <a:endParaRPr lang="en-PL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2F6A5-5F57-509E-EBB1-7EAB01C200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32025"/>
            <a:ext cx="10515600" cy="4351338"/>
          </a:xfrm>
        </p:spPr>
        <p:txBody>
          <a:bodyPr>
            <a:normAutofit lnSpcReduction="10000"/>
          </a:bodyPr>
          <a:lstStyle/>
          <a:p>
            <a:pPr marL="0" indent="0" algn="just">
              <a:buNone/>
            </a:pPr>
            <a:r>
              <a:rPr lang="en-PL" b="1" dirty="0"/>
              <a:t>Goal:</a:t>
            </a:r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Formulating the pipeline for generating a high-level view of the football field (referred to as a </a:t>
            </a:r>
            <a:r>
              <a:rPr lang="en-GB" dirty="0" err="1"/>
              <a:t>minimap</a:t>
            </a:r>
            <a:r>
              <a:rPr lang="en-GB" dirty="0"/>
              <a:t>) using ball-player bounding boxes and camera calibration</a:t>
            </a:r>
          </a:p>
          <a:p>
            <a:pPr algn="just">
              <a:buFont typeface="Wingdings" pitchFamily="2" charset="2"/>
              <a:buChar char="§"/>
            </a:pPr>
            <a:r>
              <a:rPr lang="pl-PL" dirty="0" err="1"/>
              <a:t>Describing</a:t>
            </a:r>
            <a:r>
              <a:rPr lang="pl-PL" dirty="0"/>
              <a:t> </a:t>
            </a:r>
            <a:r>
              <a:rPr lang="pl-PL" dirty="0" err="1"/>
              <a:t>how</a:t>
            </a:r>
            <a:r>
              <a:rPr lang="pl-PL" dirty="0"/>
              <a:t> football </a:t>
            </a:r>
            <a:r>
              <a:rPr lang="pl-PL" dirty="0" err="1"/>
              <a:t>tracking</a:t>
            </a:r>
            <a:r>
              <a:rPr lang="pl-PL" dirty="0"/>
              <a:t> data </a:t>
            </a:r>
            <a:r>
              <a:rPr lang="pl-PL" dirty="0" err="1"/>
              <a:t>can</a:t>
            </a:r>
            <a:r>
              <a:rPr lang="pl-PL" dirty="0"/>
              <a:t> be </a:t>
            </a:r>
            <a:r>
              <a:rPr lang="pl-PL" dirty="0" err="1"/>
              <a:t>modelled</a:t>
            </a:r>
            <a:r>
              <a:rPr lang="pl-PL" dirty="0"/>
              <a:t> </a:t>
            </a:r>
            <a:r>
              <a:rPr lang="pl-PL" dirty="0" err="1"/>
              <a:t>using</a:t>
            </a:r>
            <a:r>
              <a:rPr lang="pl-PL" dirty="0"/>
              <a:t> </a:t>
            </a:r>
            <a:r>
              <a:rPr lang="pl-PL" dirty="0" err="1"/>
              <a:t>graphs</a:t>
            </a:r>
            <a:r>
              <a:rPr lang="pl-PL" dirty="0"/>
              <a:t> and </a:t>
            </a:r>
            <a:r>
              <a:rPr lang="pl-PL" dirty="0" err="1"/>
              <a:t>then</a:t>
            </a:r>
            <a:r>
              <a:rPr lang="pl-PL" dirty="0"/>
              <a:t> </a:t>
            </a:r>
            <a:r>
              <a:rPr lang="pl-PL" dirty="0" err="1"/>
              <a:t>processed</a:t>
            </a:r>
            <a:r>
              <a:rPr lang="pl-PL" dirty="0"/>
              <a:t> </a:t>
            </a:r>
            <a:r>
              <a:rPr lang="pl-PL" dirty="0" err="1"/>
              <a:t>using</a:t>
            </a:r>
            <a:r>
              <a:rPr lang="pl-PL" dirty="0"/>
              <a:t> </a:t>
            </a:r>
            <a:r>
              <a:rPr lang="pl-PL" dirty="0" err="1"/>
              <a:t>Graph</a:t>
            </a:r>
            <a:r>
              <a:rPr lang="pl-PL" dirty="0"/>
              <a:t> </a:t>
            </a:r>
            <a:r>
              <a:rPr lang="pl-PL" dirty="0" err="1"/>
              <a:t>Convolutional</a:t>
            </a:r>
            <a:r>
              <a:rPr lang="pl-PL" dirty="0"/>
              <a:t> Networks</a:t>
            </a:r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Formulating event detection as an action spotting task, which involves localizing events to a certain timestamp in a video</a:t>
            </a:r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Experimenting with different pooling methods for modelling the temporal context around each action</a:t>
            </a:r>
            <a:endParaRPr lang="en-PL" dirty="0"/>
          </a:p>
        </p:txBody>
      </p:sp>
    </p:spTree>
    <p:extLst>
      <p:ext uri="{BB962C8B-B14F-4D97-AF65-F5344CB8AC3E}">
        <p14:creationId xmlns:p14="http://schemas.microsoft.com/office/powerpoint/2010/main" val="9206669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8D552-E744-3BD7-E595-14B0C4338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Methodology</a:t>
            </a:r>
            <a:endParaRPr lang="en-PL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2F6A5-5F57-509E-EBB1-7EAB01C200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85131"/>
            <a:ext cx="5181600" cy="5061744"/>
          </a:xfrm>
        </p:spPr>
        <p:txBody>
          <a:bodyPr>
            <a:normAutofit fontScale="92500" lnSpcReduction="10000"/>
          </a:bodyPr>
          <a:lstStyle/>
          <a:p>
            <a:pPr marL="0" indent="0" algn="just">
              <a:buNone/>
            </a:pPr>
            <a:r>
              <a:rPr lang="en-GB" b="1" dirty="0"/>
              <a:t>Transforming videos to </a:t>
            </a:r>
            <a:r>
              <a:rPr lang="en-GB" b="1" dirty="0" err="1"/>
              <a:t>minimaps</a:t>
            </a:r>
            <a:r>
              <a:rPr lang="en-GB" b="1" dirty="0"/>
              <a:t>:</a:t>
            </a:r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Merge videos into panorama by calibration.</a:t>
            </a:r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Faster-RCCN with </a:t>
            </a:r>
            <a:r>
              <a:rPr lang="en-GB" dirty="0" err="1"/>
              <a:t>ResNet</a:t>
            </a:r>
            <a:r>
              <a:rPr lang="en-GB" dirty="0"/>
              <a:t> backbone used to detect players and ball.</a:t>
            </a:r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Hungarian algorithm weas used to associate detections with trajectories based on extracted features, positioning the previous frame and estimation of their current position using Kalman filter.</a:t>
            </a:r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Then positions are projected onto the pith </a:t>
            </a:r>
            <a:r>
              <a:rPr lang="en-GB" dirty="0" err="1"/>
              <a:t>minimap</a:t>
            </a:r>
            <a:endParaRPr lang="en-PL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C2CC342-6A5A-9D1B-FD4C-78459E6994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8400" y="1685131"/>
            <a:ext cx="5181600" cy="312420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PL" b="1" dirty="0"/>
              <a:t>Further steps:</a:t>
            </a:r>
          </a:p>
          <a:p>
            <a:pPr>
              <a:buFont typeface="Wingdings" pitchFamily="2" charset="2"/>
              <a:buChar char="§"/>
            </a:pPr>
            <a:r>
              <a:rPr lang="en-GB" dirty="0"/>
              <a:t>Collecting graph features two for positions and 3 one-hot encodings</a:t>
            </a:r>
          </a:p>
          <a:p>
            <a:pPr>
              <a:buFont typeface="Wingdings" pitchFamily="2" charset="2"/>
              <a:buChar char="§"/>
            </a:pPr>
            <a:r>
              <a:rPr lang="en-GB" dirty="0"/>
              <a:t>Plug them into GNNs</a:t>
            </a:r>
          </a:p>
          <a:p>
            <a:pPr>
              <a:buFont typeface="Wingdings" pitchFamily="2" charset="2"/>
              <a:buChar char="§"/>
            </a:pPr>
            <a:r>
              <a:rPr lang="en-GB" dirty="0"/>
              <a:t>Pooling (AVG, MAX, </a:t>
            </a:r>
            <a:r>
              <a:rPr lang="en-GB" dirty="0" err="1"/>
              <a:t>NetVLAD</a:t>
            </a:r>
            <a:r>
              <a:rPr lang="en-GB" dirty="0"/>
              <a:t>, </a:t>
            </a:r>
            <a:r>
              <a:rPr lang="en-GB" dirty="0" err="1"/>
              <a:t>NetRVLAD</a:t>
            </a:r>
            <a:r>
              <a:rPr lang="en-GB" dirty="0"/>
              <a:t>)</a:t>
            </a:r>
          </a:p>
          <a:p>
            <a:pPr>
              <a:buFont typeface="Wingdings" pitchFamily="2" charset="2"/>
              <a:buChar char="§"/>
            </a:pPr>
            <a:r>
              <a:rPr lang="en-GB" dirty="0"/>
              <a:t>Multi-label classifier</a:t>
            </a:r>
            <a:endParaRPr lang="en-PL" dirty="0"/>
          </a:p>
        </p:txBody>
      </p:sp>
    </p:spTree>
    <p:extLst>
      <p:ext uri="{BB962C8B-B14F-4D97-AF65-F5344CB8AC3E}">
        <p14:creationId xmlns:p14="http://schemas.microsoft.com/office/powerpoint/2010/main" val="10142480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8D552-E744-3BD7-E595-14B0C4338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/>
              <a:t>Data-driven detection of counterpressing in professional football - Goal</a:t>
            </a:r>
            <a:endParaRPr lang="en-PL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2F6A5-5F57-509E-EBB1-7EAB01C200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Font typeface="Wingdings" pitchFamily="2" charset="2"/>
              <a:buChar char="§"/>
            </a:pPr>
            <a:endParaRPr lang="en-PL" dirty="0"/>
          </a:p>
          <a:p>
            <a:pPr algn="just">
              <a:buFont typeface="Wingdings" pitchFamily="2" charset="2"/>
              <a:buChar char="§"/>
            </a:pPr>
            <a:r>
              <a:rPr lang="en-PL" dirty="0"/>
              <a:t>Identify counterpressing and derive metrics that support coaches with the analysis of transitionsituations.</a:t>
            </a:r>
            <a:r>
              <a:rPr lang="en-GB" dirty="0"/>
              <a:t> </a:t>
            </a:r>
          </a:p>
          <a:p>
            <a:pPr algn="just">
              <a:buFont typeface="Wingdings" pitchFamily="2" charset="2"/>
              <a:buChar char="§"/>
            </a:pPr>
            <a:endParaRPr lang="en-GB" dirty="0"/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Additionally, infer objective influence factors for its success and assess the validity of peer-created rules of thumb established in by practitioners. </a:t>
            </a:r>
            <a:endParaRPr lang="en-PL" dirty="0"/>
          </a:p>
        </p:txBody>
      </p:sp>
    </p:spTree>
    <p:extLst>
      <p:ext uri="{BB962C8B-B14F-4D97-AF65-F5344CB8AC3E}">
        <p14:creationId xmlns:p14="http://schemas.microsoft.com/office/powerpoint/2010/main" val="30897828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ACBBA00-00A5-D781-2CA3-2A6CE9D848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043892"/>
            <a:ext cx="7772400" cy="4770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0361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8D552-E744-3BD7-E595-14B0C4338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Results</a:t>
            </a:r>
            <a:endParaRPr lang="en-PL" b="1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6BA539-050E-2997-E6D7-148AC50BBF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Overcome problems with unclear order players in a sequence and to handle missing objects of the interest.</a:t>
            </a:r>
          </a:p>
          <a:p>
            <a:endParaRPr lang="en-GB" dirty="0"/>
          </a:p>
          <a:p>
            <a:r>
              <a:rPr lang="en-GB" dirty="0"/>
              <a:t>Show how the performance of pooling layers in event detection models can be improved by considering the context before and after the action separately.</a:t>
            </a:r>
          </a:p>
          <a:p>
            <a:pPr marL="0" indent="0">
              <a:buNone/>
            </a:pPr>
            <a:endParaRPr lang="en-PL" dirty="0"/>
          </a:p>
        </p:txBody>
      </p:sp>
    </p:spTree>
    <p:extLst>
      <p:ext uri="{BB962C8B-B14F-4D97-AF65-F5344CB8AC3E}">
        <p14:creationId xmlns:p14="http://schemas.microsoft.com/office/powerpoint/2010/main" val="41516806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8D552-E744-3BD7-E595-14B0C4338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Improvements</a:t>
            </a:r>
            <a:endParaRPr lang="en-PL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2F6A5-5F57-509E-EBB1-7EAB01C200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Font typeface="Wingdings" pitchFamily="2" charset="2"/>
              <a:buChar char="§"/>
            </a:pPr>
            <a:r>
              <a:rPr lang="en-GB" dirty="0"/>
              <a:t>Introduce self-supervising tasks to pretrain graphs. </a:t>
            </a:r>
          </a:p>
          <a:p>
            <a:pPr algn="just">
              <a:buFont typeface="Wingdings" pitchFamily="2" charset="2"/>
              <a:buChar char="§"/>
            </a:pPr>
            <a:endParaRPr lang="en-GB" dirty="0"/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Predicting the future motion of teams given the previous positions of its players over the window.	</a:t>
            </a:r>
          </a:p>
          <a:p>
            <a:pPr algn="just">
              <a:buFont typeface="Wingdings" pitchFamily="2" charset="2"/>
              <a:buChar char="§"/>
            </a:pPr>
            <a:endParaRPr lang="en-GB" dirty="0"/>
          </a:p>
          <a:p>
            <a:pPr algn="just">
              <a:buFont typeface="Wingdings" pitchFamily="2" charset="2"/>
              <a:buChar char="§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190374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8D552-E744-3BD7-E595-14B0C4338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</p:spPr>
        <p:txBody>
          <a:bodyPr>
            <a:normAutofit/>
          </a:bodyPr>
          <a:lstStyle/>
          <a:p>
            <a:r>
              <a:rPr lang="en-GB" b="1" dirty="0"/>
              <a:t>Deep soccer analytics: learning an action-value function for evaluating soccer players</a:t>
            </a:r>
            <a:endParaRPr lang="en-PL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2F6A5-5F57-509E-EBB1-7EAB01C200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72655"/>
            <a:ext cx="10515600" cy="3326564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PL" b="1" dirty="0"/>
              <a:t>Goal:</a:t>
            </a:r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Apply Deep Reinforcement Learning (DRL) to learn an action-value Q-function from events in a soccer game. Apply Deep Reinforcement Learning (DRL) to learn an action-value Q-function from events in a soccer game.</a:t>
            </a:r>
            <a:endParaRPr lang="en-PL" dirty="0"/>
          </a:p>
        </p:txBody>
      </p:sp>
    </p:spTree>
    <p:extLst>
      <p:ext uri="{BB962C8B-B14F-4D97-AF65-F5344CB8AC3E}">
        <p14:creationId xmlns:p14="http://schemas.microsoft.com/office/powerpoint/2010/main" val="16400511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8D552-E744-3BD7-E595-14B0C4338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Methodology</a:t>
            </a:r>
            <a:endParaRPr lang="en-PL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2F6A5-5F57-509E-EBB1-7EAB01C200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85131"/>
            <a:ext cx="5181600" cy="5061744"/>
          </a:xfrm>
        </p:spPr>
        <p:txBody>
          <a:bodyPr>
            <a:normAutofit fontScale="92500" lnSpcReduction="10000"/>
          </a:bodyPr>
          <a:lstStyle/>
          <a:p>
            <a:pPr marL="0" indent="0" algn="just">
              <a:buNone/>
            </a:pPr>
            <a:r>
              <a:rPr lang="en-GB" b="1" dirty="0"/>
              <a:t>Markov game model:</a:t>
            </a:r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Two agents Home and Away</a:t>
            </a:r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Action denotes movements of players who control the ball</a:t>
            </a:r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Observation is a feature vector specifying a value of the features.</a:t>
            </a:r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Reward is the goal value.</a:t>
            </a:r>
          </a:p>
          <a:p>
            <a:pPr marL="0" indent="0" algn="just">
              <a:buNone/>
            </a:pPr>
            <a:r>
              <a:rPr lang="en-GB" b="1" dirty="0"/>
              <a:t>Goal Q-function:</a:t>
            </a:r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Divide a soccer game into goal-scoring episodes.</a:t>
            </a:r>
          </a:p>
          <a:p>
            <a:pPr algn="just">
              <a:buFont typeface="Wingdings" pitchFamily="2" charset="2"/>
              <a:buChar char="§"/>
            </a:pPr>
            <a:endParaRPr lang="en-GB" dirty="0"/>
          </a:p>
          <a:p>
            <a:pPr algn="just">
              <a:buFont typeface="Wingdings" pitchFamily="2" charset="2"/>
              <a:buChar char="§"/>
            </a:pP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C2CC342-6A5A-9D1B-FD4C-78459E6994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8400" y="365125"/>
            <a:ext cx="5181600" cy="638175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b="1" dirty="0"/>
              <a:t>Architecture</a:t>
            </a:r>
            <a:r>
              <a:rPr lang="en-PL" b="1" dirty="0"/>
              <a:t>:</a:t>
            </a:r>
          </a:p>
          <a:p>
            <a:pPr>
              <a:buFont typeface="Wingdings" pitchFamily="2" charset="2"/>
              <a:buChar char="§"/>
            </a:pPr>
            <a:r>
              <a:rPr lang="en-GB" dirty="0"/>
              <a:t>Two tower design for home and away teams separately. Each tower captures the play history with a stacked LSTM</a:t>
            </a:r>
          </a:p>
          <a:p>
            <a:pPr>
              <a:buFont typeface="Wingdings" pitchFamily="2" charset="2"/>
              <a:buChar char="§"/>
            </a:pPr>
            <a:r>
              <a:rPr lang="en-GB" dirty="0"/>
              <a:t>Home/Away Team Identifier to select the hidden state from home or away tower according who possess the ball. </a:t>
            </a:r>
          </a:p>
          <a:p>
            <a:pPr>
              <a:buFont typeface="Wingdings" pitchFamily="2" charset="2"/>
              <a:buChar char="§"/>
            </a:pPr>
            <a:r>
              <a:rPr lang="en-GB" dirty="0"/>
              <a:t>Selected hidden state values are sent to hidden layers whose outputs are normalized by </a:t>
            </a:r>
            <a:r>
              <a:rPr lang="en-GB" dirty="0" err="1"/>
              <a:t>softmax</a:t>
            </a:r>
            <a:r>
              <a:rPr lang="en-GB" dirty="0"/>
              <a:t>.</a:t>
            </a:r>
          </a:p>
          <a:p>
            <a:pPr marL="0" indent="0">
              <a:buNone/>
            </a:pPr>
            <a:r>
              <a:rPr lang="en-GB" b="1" dirty="0"/>
              <a:t>Weight training:</a:t>
            </a:r>
          </a:p>
          <a:p>
            <a:pPr>
              <a:buFont typeface="Wingdings" pitchFamily="2" charset="2"/>
              <a:buChar char="§"/>
            </a:pPr>
            <a:r>
              <a:rPr lang="en-GB" dirty="0" err="1"/>
              <a:t>Sarsa</a:t>
            </a:r>
            <a:r>
              <a:rPr lang="en-GB" dirty="0"/>
              <a:t> method and apply a dynamic possession LSTM to control the trace length during training.</a:t>
            </a:r>
          </a:p>
        </p:txBody>
      </p:sp>
    </p:spTree>
    <p:extLst>
      <p:ext uri="{BB962C8B-B14F-4D97-AF65-F5344CB8AC3E}">
        <p14:creationId xmlns:p14="http://schemas.microsoft.com/office/powerpoint/2010/main" val="23259308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23B4104-0DE5-434E-541B-2DBA306F9B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100" y="409946"/>
            <a:ext cx="10591800" cy="6038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7185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8D552-E744-3BD7-E595-14B0C4338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Results</a:t>
            </a:r>
            <a:endParaRPr lang="en-PL" b="1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6BA539-050E-2997-E6D7-148AC50BBF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Overcome problems with unclear order players in a sequence and to handle missing objects of the interest.</a:t>
            </a:r>
          </a:p>
          <a:p>
            <a:endParaRPr lang="en-GB" dirty="0"/>
          </a:p>
          <a:p>
            <a:r>
              <a:rPr lang="en-GB" dirty="0"/>
              <a:t>Show how the performance of pooling layers in event detection models can be improved by considering the context before and after the action separately.</a:t>
            </a:r>
          </a:p>
          <a:p>
            <a:pPr marL="0" indent="0">
              <a:buNone/>
            </a:pPr>
            <a:endParaRPr lang="en-PL" dirty="0"/>
          </a:p>
        </p:txBody>
      </p:sp>
    </p:spTree>
    <p:extLst>
      <p:ext uri="{BB962C8B-B14F-4D97-AF65-F5344CB8AC3E}">
        <p14:creationId xmlns:p14="http://schemas.microsoft.com/office/powerpoint/2010/main" val="22681812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8D552-E744-3BD7-E595-14B0C4338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Improvements</a:t>
            </a:r>
            <a:endParaRPr lang="en-PL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2F6A5-5F57-509E-EBB1-7EAB01C200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Font typeface="Wingdings" pitchFamily="2" charset="2"/>
              <a:buChar char="§"/>
            </a:pPr>
            <a:r>
              <a:rPr lang="en-GB" dirty="0"/>
              <a:t>Incorporating tracking data </a:t>
            </a:r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Developing on-line deep RL methods.</a:t>
            </a:r>
          </a:p>
          <a:p>
            <a:pPr algn="just">
              <a:buFont typeface="Wingdings" pitchFamily="2" charset="2"/>
              <a:buChar char="§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115109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8D552-E744-3BD7-E595-14B0C4338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/>
              <a:t>Data-driven detection of counterpressing in professional football - Methodologies</a:t>
            </a:r>
            <a:endParaRPr lang="en-PL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2F6A5-5F57-509E-EBB1-7EAB01C200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421045"/>
            <a:ext cx="5181600" cy="4351338"/>
          </a:xfrm>
        </p:spPr>
        <p:txBody>
          <a:bodyPr/>
          <a:lstStyle/>
          <a:p>
            <a:pPr marL="0" indent="0" algn="just">
              <a:buNone/>
            </a:pPr>
            <a:r>
              <a:rPr lang="en-PL" b="1"/>
              <a:t>Counterpressing detection:</a:t>
            </a:r>
          </a:p>
          <a:p>
            <a:pPr algn="just">
              <a:buFont typeface="Wingdings" pitchFamily="2" charset="2"/>
              <a:buChar char="§"/>
            </a:pPr>
            <a:r>
              <a:rPr lang="en-PL"/>
              <a:t>Manual counterpressing tagging procedure.</a:t>
            </a:r>
          </a:p>
          <a:p>
            <a:pPr algn="just">
              <a:buFont typeface="Wingdings" pitchFamily="2" charset="2"/>
              <a:buChar char="§"/>
            </a:pPr>
            <a:r>
              <a:rPr lang="en-PL"/>
              <a:t>Around 20 features used.</a:t>
            </a:r>
          </a:p>
          <a:p>
            <a:pPr algn="just">
              <a:buFont typeface="Wingdings" pitchFamily="2" charset="2"/>
              <a:buChar char="§"/>
            </a:pPr>
            <a:r>
              <a:rPr lang="en-PL"/>
              <a:t>XGBoost model for classification.</a:t>
            </a:r>
          </a:p>
          <a:p>
            <a:pPr algn="just">
              <a:buFont typeface="Wingdings" pitchFamily="2" charset="2"/>
              <a:buChar char="§"/>
            </a:pPr>
            <a:r>
              <a:rPr lang="en-PL"/>
              <a:t>SHAP values to evaluate features.</a:t>
            </a:r>
            <a:endParaRPr lang="en-PL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13D8FD5-E8A1-B110-B101-AE0E9B46B5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421045"/>
            <a:ext cx="5181600" cy="4351338"/>
          </a:xfrm>
        </p:spPr>
        <p:txBody>
          <a:bodyPr/>
          <a:lstStyle/>
          <a:p>
            <a:pPr marL="0" indent="0" algn="just">
              <a:buNone/>
            </a:pPr>
            <a:r>
              <a:rPr lang="en-PL" b="1"/>
              <a:t>Success metric:</a:t>
            </a:r>
          </a:p>
          <a:p>
            <a:pPr algn="just">
              <a:buFont typeface="Wingdings" pitchFamily="2" charset="2"/>
              <a:buChar char="§"/>
            </a:pPr>
            <a:r>
              <a:rPr lang="en-PL"/>
              <a:t>Extracted: shots, expected goals and actual goals.</a:t>
            </a:r>
          </a:p>
          <a:p>
            <a:pPr algn="just">
              <a:buFont typeface="Wingdings" pitchFamily="2" charset="2"/>
              <a:buChar char="§"/>
            </a:pPr>
            <a:r>
              <a:rPr lang="en-PL"/>
              <a:t>Succesful actions: ball </a:t>
            </a:r>
            <a:r>
              <a:rPr lang="en-GB"/>
              <a:t>is regained within five seconds and shot occurs within next 20 seconds.</a:t>
            </a:r>
            <a:endParaRPr lang="en-PL" dirty="0"/>
          </a:p>
        </p:txBody>
      </p:sp>
    </p:spTree>
    <p:extLst>
      <p:ext uri="{BB962C8B-B14F-4D97-AF65-F5344CB8AC3E}">
        <p14:creationId xmlns:p14="http://schemas.microsoft.com/office/powerpoint/2010/main" val="29542758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8D552-E744-3BD7-E595-14B0C4338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Data-driven detection of counterpressing in professional football - Results</a:t>
            </a:r>
            <a:endParaRPr lang="en-PL" b="1" dirty="0"/>
          </a:p>
        </p:txBody>
      </p:sp>
      <p:pic>
        <p:nvPicPr>
          <p:cNvPr id="4" name="Content Placeholder 3" descr="A table with numbers and text&#10;&#10;Description automatically generated">
            <a:extLst>
              <a:ext uri="{FF2B5EF4-FFF2-40B4-BE49-F238E27FC236}">
                <a16:creationId xmlns:a16="http://schemas.microsoft.com/office/drawing/2014/main" id="{32E5C1E9-EC90-63F1-FF03-040418B078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61707"/>
            <a:ext cx="10515600" cy="1467293"/>
          </a:xfrm>
          <a:prstGeom prst="rect">
            <a:avLst/>
          </a:prstGeom>
        </p:spPr>
      </p:pic>
      <p:pic>
        <p:nvPicPr>
          <p:cNvPr id="1026" name="Picture 2" descr="Fig. 2">
            <a:extLst>
              <a:ext uri="{FF2B5EF4-FFF2-40B4-BE49-F238E27FC236}">
                <a16:creationId xmlns:a16="http://schemas.microsoft.com/office/drawing/2014/main" id="{D215B52E-36BA-B22B-C605-5FEE40B0AC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0781" y="3700019"/>
            <a:ext cx="5890437" cy="2891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45697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8D552-E744-3BD7-E595-14B0C4338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Data-driven detection of counterpressing in professional football - Improvements</a:t>
            </a:r>
            <a:endParaRPr lang="en-PL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2F6A5-5F57-509E-EBB1-7EAB01C200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buFont typeface="Wingdings" pitchFamily="2" charset="2"/>
              <a:buChar char="§"/>
            </a:pPr>
            <a:endParaRPr lang="en-GB" dirty="0"/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Low inter-</a:t>
            </a:r>
            <a:r>
              <a:rPr lang="en-GB" dirty="0" err="1"/>
              <a:t>labeler</a:t>
            </a:r>
            <a:r>
              <a:rPr lang="en-GB" dirty="0"/>
              <a:t> reliability (82.1%) using labelling-support methods.</a:t>
            </a:r>
          </a:p>
          <a:p>
            <a:pPr marL="0" indent="0" algn="just">
              <a:buNone/>
            </a:pPr>
            <a:endParaRPr lang="en-GB" dirty="0"/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Consider using continuous features, or even the raw positional data of all players instead of features at discrete time points.</a:t>
            </a:r>
          </a:p>
          <a:p>
            <a:pPr marL="0" indent="0" algn="just">
              <a:buNone/>
            </a:pPr>
            <a:endParaRPr lang="en-GB" dirty="0"/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Comparing their risk-reward structure to counterpressing situations, could lead to crucial insights by evaluating a teams’ decision to counterpressing versus falling back objectively</a:t>
            </a:r>
            <a:endParaRPr lang="en-PL" dirty="0"/>
          </a:p>
        </p:txBody>
      </p:sp>
    </p:spTree>
    <p:extLst>
      <p:ext uri="{BB962C8B-B14F-4D97-AF65-F5344CB8AC3E}">
        <p14:creationId xmlns:p14="http://schemas.microsoft.com/office/powerpoint/2010/main" val="2714732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8D552-E744-3BD7-E595-14B0C4338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Goal!! Event detection in sports video</a:t>
            </a:r>
            <a:endParaRPr lang="en-PL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2F6A5-5F57-509E-EBB1-7EAB01C200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PL" b="1" dirty="0"/>
              <a:t>Goal:</a:t>
            </a:r>
          </a:p>
          <a:p>
            <a:pPr algn="just">
              <a:buFont typeface="Wingdings" pitchFamily="2" charset="2"/>
              <a:buChar char="§"/>
            </a:pPr>
            <a:r>
              <a:rPr lang="pl-PL" dirty="0" err="1"/>
              <a:t>Goal</a:t>
            </a:r>
            <a:r>
              <a:rPr lang="pl-PL" dirty="0"/>
              <a:t> </a:t>
            </a:r>
            <a:r>
              <a:rPr lang="pl-PL" dirty="0" err="1"/>
              <a:t>detection</a:t>
            </a:r>
            <a:r>
              <a:rPr lang="pl-PL" dirty="0"/>
              <a:t> in broadcast </a:t>
            </a:r>
            <a:r>
              <a:rPr lang="pl-PL" dirty="0" err="1"/>
              <a:t>low</a:t>
            </a:r>
            <a:r>
              <a:rPr lang="pl-PL" dirty="0"/>
              <a:t> </a:t>
            </a:r>
            <a:r>
              <a:rPr lang="pl-PL" dirty="0" err="1"/>
              <a:t>quality</a:t>
            </a:r>
            <a:r>
              <a:rPr lang="pl-PL" dirty="0"/>
              <a:t> football </a:t>
            </a:r>
            <a:r>
              <a:rPr lang="pl-PL" dirty="0" err="1"/>
              <a:t>videos</a:t>
            </a:r>
            <a:r>
              <a:rPr lang="pl-PL" dirty="0"/>
              <a:t>.</a:t>
            </a:r>
          </a:p>
          <a:p>
            <a:pPr marL="0" indent="0" algn="just">
              <a:buNone/>
            </a:pPr>
            <a:endParaRPr lang="pl-PL" b="1" dirty="0"/>
          </a:p>
          <a:p>
            <a:pPr marL="0" indent="0" algn="just">
              <a:buNone/>
            </a:pPr>
            <a:r>
              <a:rPr lang="pl-PL" b="1" dirty="0"/>
              <a:t>Data:</a:t>
            </a:r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200 sequences of 2-3 seconds videos where extracted, depicting the event of interest under a large number of viewing conditions including camera location, ego-motion, drastic illumination changes, low quality encoding, motion artifacts and cluttering among others.</a:t>
            </a:r>
          </a:p>
          <a:p>
            <a:pPr algn="just">
              <a:buFont typeface="Wingdings" pitchFamily="2" charset="2"/>
              <a:buChar char="§"/>
            </a:pPr>
            <a:endParaRPr lang="en-PL" dirty="0"/>
          </a:p>
        </p:txBody>
      </p:sp>
    </p:spTree>
    <p:extLst>
      <p:ext uri="{BB962C8B-B14F-4D97-AF65-F5344CB8AC3E}">
        <p14:creationId xmlns:p14="http://schemas.microsoft.com/office/powerpoint/2010/main" val="28496590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8D552-E744-3BD7-E595-14B0C4338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Goal!! Event detection in sports video - Methodologies</a:t>
            </a:r>
            <a:endParaRPr lang="en-PL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2F6A5-5F57-509E-EBB1-7EAB01C200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1846890"/>
            <a:ext cx="5181600" cy="4351338"/>
          </a:xfrm>
        </p:spPr>
        <p:txBody>
          <a:bodyPr/>
          <a:lstStyle/>
          <a:p>
            <a:pPr marL="0" indent="0" algn="just">
              <a:buNone/>
            </a:pPr>
            <a:r>
              <a:rPr lang="en-PL" b="1" dirty="0"/>
              <a:t>Two-stream CNN:</a:t>
            </a:r>
          </a:p>
          <a:p>
            <a:pPr algn="just">
              <a:buFont typeface="Wingdings" pitchFamily="2" charset="2"/>
              <a:buChar char="§"/>
            </a:pPr>
            <a:r>
              <a:rPr lang="en-PL" dirty="0"/>
              <a:t>First stream: Spatial features extracted using VGG 16 Network</a:t>
            </a:r>
          </a:p>
          <a:p>
            <a:pPr algn="just">
              <a:buFont typeface="Wingdings" pitchFamily="2" charset="2"/>
              <a:buChar char="§"/>
            </a:pPr>
            <a:r>
              <a:rPr lang="en-PL" dirty="0"/>
              <a:t>Second stream: Temporal features using VGG 16 Network &amp; Optical Flow Encoding</a:t>
            </a:r>
          </a:p>
          <a:p>
            <a:pPr algn="just">
              <a:buFont typeface="Wingdings" pitchFamily="2" charset="2"/>
              <a:buChar char="§"/>
            </a:pPr>
            <a:r>
              <a:rPr lang="en-PL" dirty="0"/>
              <a:t>Fusion: Sparsity regularized Autoencoder.</a:t>
            </a:r>
          </a:p>
          <a:p>
            <a:pPr algn="just">
              <a:buFont typeface="Wingdings" pitchFamily="2" charset="2"/>
              <a:buChar char="§"/>
            </a:pPr>
            <a:r>
              <a:rPr lang="en-PL" dirty="0"/>
              <a:t>Classification: SVM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88ABB73-3AB1-4ADF-E1E8-1D150E4F81F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807210"/>
            <a:ext cx="5181600" cy="238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91269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8D552-E744-3BD7-E595-14B0C4338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Goal!! Event detection in sports video- Results</a:t>
            </a:r>
            <a:endParaRPr lang="en-PL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8EE459-E503-D581-1711-3DFFB94AE6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PL" dirty="0"/>
          </a:p>
        </p:txBody>
      </p:sp>
      <p:pic>
        <p:nvPicPr>
          <p:cNvPr id="5" name="Picture 4" descr="A table with numbers and symbols&#10;&#10;Description automatically generated">
            <a:extLst>
              <a:ext uri="{FF2B5EF4-FFF2-40B4-BE49-F238E27FC236}">
                <a16:creationId xmlns:a16="http://schemas.microsoft.com/office/drawing/2014/main" id="{9CE99A4C-5B4C-2127-953A-67AF7FFFBB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3501" y="2416651"/>
            <a:ext cx="9084998" cy="2024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6336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8D552-E744-3BD7-E595-14B0C4338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Goal!! Event detection in sports video- Improvements</a:t>
            </a:r>
            <a:endParaRPr lang="en-PL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2F6A5-5F57-509E-EBB1-7EAB01C200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Font typeface="Wingdings" pitchFamily="2" charset="2"/>
              <a:buChar char="§"/>
            </a:pPr>
            <a:endParaRPr lang="en-GB" dirty="0"/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Using deep stacked encoders to improve classification process.</a:t>
            </a:r>
          </a:p>
          <a:p>
            <a:pPr algn="just">
              <a:buFont typeface="Wingdings" pitchFamily="2" charset="2"/>
              <a:buChar char="§"/>
            </a:pPr>
            <a:endParaRPr lang="en-GB" dirty="0"/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Use more advanced classification tool..</a:t>
            </a:r>
          </a:p>
          <a:p>
            <a:pPr marL="0" indent="0" algn="just">
              <a:buNone/>
            </a:pPr>
            <a:endParaRPr lang="en-GB" dirty="0"/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More advanced way to capture features than simple VGG 16 Network</a:t>
            </a:r>
            <a:endParaRPr lang="en-PL" dirty="0"/>
          </a:p>
        </p:txBody>
      </p:sp>
    </p:spTree>
    <p:extLst>
      <p:ext uri="{BB962C8B-B14F-4D97-AF65-F5344CB8AC3E}">
        <p14:creationId xmlns:p14="http://schemas.microsoft.com/office/powerpoint/2010/main" val="3284167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260</TotalTime>
  <Words>1194</Words>
  <Application>Microsoft Macintosh PowerPoint</Application>
  <PresentationFormat>Widescreen</PresentationFormat>
  <Paragraphs>127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Arial</vt:lpstr>
      <vt:lpstr>Calibri</vt:lpstr>
      <vt:lpstr>Calibri Light</vt:lpstr>
      <vt:lpstr>Wingdings</vt:lpstr>
      <vt:lpstr>Office Theme</vt:lpstr>
      <vt:lpstr>1_Office Theme</vt:lpstr>
      <vt:lpstr>Articles reviews</vt:lpstr>
      <vt:lpstr>Data-driven detection of counterpressing in professional football - Goal</vt:lpstr>
      <vt:lpstr>Data-driven detection of counterpressing in professional football - Methodologies</vt:lpstr>
      <vt:lpstr>Data-driven detection of counterpressing in professional football - Results</vt:lpstr>
      <vt:lpstr>Data-driven detection of counterpressing in professional football - Improvements</vt:lpstr>
      <vt:lpstr>Goal!! Event detection in sports video</vt:lpstr>
      <vt:lpstr>Goal!! Event detection in sports video - Methodologies</vt:lpstr>
      <vt:lpstr>Goal!! Event detection in sports video- Results</vt:lpstr>
      <vt:lpstr>Goal!! Event detection in sports video- Improvements</vt:lpstr>
      <vt:lpstr>Spotting Football Events Using Two-Stream Convolutional Neural Network and Dilated Recurrent Neural Network  </vt:lpstr>
      <vt:lpstr>Architecture</vt:lpstr>
      <vt:lpstr>Results</vt:lpstr>
      <vt:lpstr>Improvements</vt:lpstr>
      <vt:lpstr>Making Offensive Play Predictable - Using a Graph Convolutional Network to Understand Defensive Performance in Soccer</vt:lpstr>
      <vt:lpstr>Methodology</vt:lpstr>
      <vt:lpstr>Results</vt:lpstr>
      <vt:lpstr>Improvements</vt:lpstr>
      <vt:lpstr>Event Detection in Football using Graph Convolutional Networks</vt:lpstr>
      <vt:lpstr>Methodology</vt:lpstr>
      <vt:lpstr>PowerPoint Presentation</vt:lpstr>
      <vt:lpstr>Results</vt:lpstr>
      <vt:lpstr>Improvements</vt:lpstr>
      <vt:lpstr>Deep soccer analytics: learning an action-value function for evaluating soccer players</vt:lpstr>
      <vt:lpstr>Methodology</vt:lpstr>
      <vt:lpstr>PowerPoint Presentation</vt:lpstr>
      <vt:lpstr>Results</vt:lpstr>
      <vt:lpstr>Improvements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Artciles reviews</dc:title>
  <dc:creator>Tadeusz Zioło</dc:creator>
  <cp:lastModifiedBy>Tadeusz Zioło</cp:lastModifiedBy>
  <cp:revision>2</cp:revision>
  <dcterms:created xsi:type="dcterms:W3CDTF">2023-10-16T16:27:58Z</dcterms:created>
  <dcterms:modified xsi:type="dcterms:W3CDTF">2023-10-16T20:48:56Z</dcterms:modified>
</cp:coreProperties>
</file>

<file path=docProps/thumbnail.jpeg>
</file>